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5.wmf" ContentType="image/x-wmf"/>
  <Override PartName="/ppt/media/image23.png" ContentType="image/png"/>
  <Override PartName="/ppt/media/image21.png" ContentType="image/png"/>
  <Override PartName="/ppt/media/image19.png" ContentType="image/png"/>
  <Override PartName="/ppt/media/image20.jpeg" ContentType="image/jpeg"/>
  <Override PartName="/ppt/media/image18.png" ContentType="image/png"/>
  <Override PartName="/ppt/media/image22.png" ContentType="image/png"/>
  <Override PartName="/ppt/media/image17.gif" ContentType="image/gif"/>
  <Override PartName="/ppt/media/image16.jpeg" ContentType="image/jpeg"/>
  <Override PartName="/ppt/media/image39.gif" ContentType="image/gif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2.png" ContentType="image/png"/>
  <Override PartName="/ppt/media/image9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gif" ContentType="image/gif"/>
  <Override PartName="/ppt/media/image40.png" ContentType="image/png"/>
  <Override PartName="/ppt/media/image30.png" ContentType="image/png"/>
  <Override PartName="/ppt/media/image38.jpeg" ContentType="image/jpe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jpeg" ContentType="image/jpeg"/>
  <Override PartName="/ppt/media/image46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47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1.gif" ContentType="image/gif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65FFA75-8D5E-4CC0-A3A1-3D649664DDF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9" name="CustomShape 10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6" name="CustomShape 14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240" cy="12542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240" cy="12542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43800" y="6840000"/>
            <a:ext cx="2530440" cy="5342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/ CNNs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900000" y="6840000"/>
            <a:ext cx="6474240" cy="5342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– Prof. André Hochuli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180000" y="6840000"/>
            <a:ext cx="534240" cy="5342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UfJOQKdtAk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5.wmf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hyperlink" Target="https://paperswithcode.com/sota/image-classification-on-imagenet?metric=Top%205%20Accuracy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Extens&#227;o-DS/07%20-%20Deep%20Learning/T&#243;pico%2003%20-%20Deep%20Learning%20e%20CN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Extens&#227;o-DS/07%20-%20Deep%20Learning/T&#243;pico%2003%20-%20Deep%20Learning%20e%20CNN%20-%20Tricks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03 – Deep Learning e CNNs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424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Text Box 3"/>
          <p:cNvSpPr/>
          <p:nvPr/>
        </p:nvSpPr>
        <p:spPr>
          <a:xfrm>
            <a:off x="726120" y="1859400"/>
            <a:ext cx="7560000" cy="17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Transferência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(Image Translation)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5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38640" cy="3217680"/>
          </a:xfrm>
          <a:prstGeom prst="rect">
            <a:avLst/>
          </a:prstGeom>
          <a:ln w="0"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60000" cy="4251600"/>
          </a:xfrm>
          <a:prstGeom prst="rect">
            <a:avLst/>
          </a:prstGeom>
          <a:ln w="0"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0" name="Text Box 3"/>
          <p:cNvSpPr/>
          <p:nvPr/>
        </p:nvSpPr>
        <p:spPr>
          <a:xfrm>
            <a:off x="496800" y="1510920"/>
            <a:ext cx="7560000" cy="17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en-US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en-US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Text Box 3"/>
          <p:cNvSpPr/>
          <p:nvPr/>
        </p:nvSpPr>
        <p:spPr>
          <a:xfrm>
            <a:off x="506880" y="1742040"/>
            <a:ext cx="7560000" cy="41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Vantagens: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em alto nível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Altas taxas de reconhecimento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Desvantagens: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 computacional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Datasets Númerosos</a:t>
            </a:r>
            <a:endParaRPr b="0" lang="en-US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Parametrização do Modelo e Ajuste-Fino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en-US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https://www.youtube.com/watch?v=mUfJOQKdtAk</a:t>
            </a:r>
            <a:endParaRPr b="0" lang="en-US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62160" y="3480480"/>
            <a:ext cx="9354240" cy="5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5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59" name="Picture 1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1040" cy="3398400"/>
          </a:xfrm>
          <a:prstGeom prst="rect">
            <a:avLst/>
          </a:prstGeom>
          <a:ln w="0">
            <a:noFill/>
          </a:ln>
        </p:spPr>
      </p:pic>
      <p:sp>
        <p:nvSpPr>
          <p:cNvPr id="160" name="CustomShape 6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360000" y="17514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Extração de Características (N-Dimensional)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Sequência de camadas convolucionais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Aprendizado de Filtros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(1D)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RNA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……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8" name="Imagem 5" descr=""/>
          <p:cNvPicPr/>
          <p:nvPr/>
        </p:nvPicPr>
        <p:blipFill>
          <a:blip r:embed="rId1"/>
          <a:stretch/>
        </p:blipFill>
        <p:spPr>
          <a:xfrm>
            <a:off x="2933640" y="3124800"/>
            <a:ext cx="6530400" cy="2327400"/>
          </a:xfrm>
          <a:prstGeom prst="rect">
            <a:avLst/>
          </a:prstGeom>
          <a:ln w="0"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722160" y="2782080"/>
            <a:ext cx="4217400" cy="299952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2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Convolução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3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662800" y="3910320"/>
            <a:ext cx="3693600" cy="1426680"/>
          </a:xfrm>
          <a:prstGeom prst="rect">
            <a:avLst/>
          </a:prstGeom>
          <a:ln w="0"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6" name="Imagem 4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720" cy="1571400"/>
          </a:xfrm>
          <a:prstGeom prst="rect">
            <a:avLst/>
          </a:prstGeom>
          <a:ln w="0">
            <a:noFill/>
          </a:ln>
        </p:spPr>
      </p:pic>
      <p:sp>
        <p:nvSpPr>
          <p:cNvPr id="177" name="Retângulo 5"/>
          <p:cNvSpPr/>
          <p:nvPr/>
        </p:nvSpPr>
        <p:spPr>
          <a:xfrm>
            <a:off x="5941800" y="1591920"/>
            <a:ext cx="738000" cy="118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Redução de Características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81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784960"/>
            <a:ext cx="8065440" cy="3560040"/>
          </a:xfrm>
          <a:prstGeom prst="rect">
            <a:avLst/>
          </a:prstGeom>
          <a:ln w="0"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4" name="Imagem 4" descr=""/>
          <p:cNvPicPr/>
          <p:nvPr/>
        </p:nvPicPr>
        <p:blipFill>
          <a:blip r:embed="rId2"/>
          <a:stretch/>
        </p:blipFill>
        <p:spPr>
          <a:xfrm>
            <a:off x="5303520" y="1491840"/>
            <a:ext cx="4410720" cy="1571400"/>
          </a:xfrm>
          <a:prstGeom prst="rect">
            <a:avLst/>
          </a:prstGeom>
          <a:ln w="0">
            <a:noFill/>
          </a:ln>
        </p:spPr>
      </p:pic>
      <p:sp>
        <p:nvSpPr>
          <p:cNvPr id="185" name="Retângulo 5"/>
          <p:cNvSpPr/>
          <p:nvPr/>
        </p:nvSpPr>
        <p:spPr>
          <a:xfrm>
            <a:off x="6494400" y="1618560"/>
            <a:ext cx="738000" cy="1188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 Box 3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Convolucionais</a:t>
            </a: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Convolução</a:t>
            </a: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Pooling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89" name="Objeto 6"/>
          <p:cNvGraphicFramePr/>
          <p:nvPr/>
        </p:nvGraphicFramePr>
        <p:xfrm>
          <a:off x="1940400" y="3401280"/>
          <a:ext cx="6193440" cy="2891520"/>
        </p:xfrm>
        <a:graphic>
          <a:graphicData uri="http://schemas.openxmlformats.org/presentationml/2006/ole">
            <p:oleObj progId="PBrush" r:id="rId1" spid="">
              <p:embed/>
              <p:pic>
                <p:nvPicPr>
                  <p:cNvPr id="190" name="Objeto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40400" y="3401280"/>
                    <a:ext cx="6193440" cy="28915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91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3" name="Imagem 11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720" cy="1571400"/>
          </a:xfrm>
          <a:prstGeom prst="rect">
            <a:avLst/>
          </a:prstGeom>
          <a:ln w="0">
            <a:noFill/>
          </a:ln>
        </p:spPr>
      </p:pic>
      <p:sp>
        <p:nvSpPr>
          <p:cNvPr id="194" name="Retângulo 12"/>
          <p:cNvSpPr/>
          <p:nvPr/>
        </p:nvSpPr>
        <p:spPr>
          <a:xfrm>
            <a:off x="5941800" y="1591920"/>
            <a:ext cx="2637360" cy="147132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7" name="Text Box 3"/>
          <p:cNvSpPr/>
          <p:nvPr/>
        </p:nvSpPr>
        <p:spPr>
          <a:xfrm>
            <a:off x="360000" y="164772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Neural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8" name="Imagem 2" descr=""/>
          <p:cNvPicPr/>
          <p:nvPr/>
        </p:nvPicPr>
        <p:blipFill>
          <a:blip r:embed="rId1"/>
          <a:stretch/>
        </p:blipFill>
        <p:spPr>
          <a:xfrm>
            <a:off x="4762440" y="1647720"/>
            <a:ext cx="3834000" cy="1365840"/>
          </a:xfrm>
          <a:prstGeom prst="rect">
            <a:avLst/>
          </a:prstGeom>
          <a:ln w="0">
            <a:noFill/>
          </a:ln>
        </p:spPr>
      </p:pic>
      <p:sp>
        <p:nvSpPr>
          <p:cNvPr id="199" name="Retângulo 7"/>
          <p:cNvSpPr/>
          <p:nvPr/>
        </p:nvSpPr>
        <p:spPr>
          <a:xfrm>
            <a:off x="7389720" y="1647720"/>
            <a:ext cx="1326600" cy="13658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Picture 2" descr="Technologies | Free Full-Text | Hardware Implementation of a Softmax-Like  Function for Deep Learning | HTML"/>
          <p:cNvPicPr/>
          <p:nvPr/>
        </p:nvPicPr>
        <p:blipFill>
          <a:blip r:embed="rId2"/>
          <a:stretch/>
        </p:blipFill>
        <p:spPr>
          <a:xfrm>
            <a:off x="1990800" y="3015720"/>
            <a:ext cx="6246360" cy="375084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Neurais Convolucionais</a:t>
            </a: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Overfitting</a:t>
            </a: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Aumento de Dados</a:t>
            </a: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Transfer-Learning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944440" y="4303440"/>
            <a:ext cx="4826880" cy="235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05" name="Picture 2" descr=""/>
          <p:cNvPicPr/>
          <p:nvPr/>
        </p:nvPicPr>
        <p:blipFill>
          <a:blip r:embed="rId1"/>
          <a:stretch/>
        </p:blipFill>
        <p:spPr>
          <a:xfrm>
            <a:off x="1029960" y="3668760"/>
            <a:ext cx="3780720" cy="1938960"/>
          </a:xfrm>
          <a:prstGeom prst="rect">
            <a:avLst/>
          </a:prstGeom>
          <a:ln w="0">
            <a:noFill/>
          </a:ln>
        </p:spPr>
      </p:pic>
      <p:pic>
        <p:nvPicPr>
          <p:cNvPr id="206" name="Imagem 8" descr=""/>
          <p:cNvPicPr/>
          <p:nvPr/>
        </p:nvPicPr>
        <p:blipFill>
          <a:blip r:embed="rId2"/>
          <a:stretch/>
        </p:blipFill>
        <p:spPr>
          <a:xfrm>
            <a:off x="4494240" y="1541880"/>
            <a:ext cx="3834000" cy="1365840"/>
          </a:xfrm>
          <a:prstGeom prst="rect">
            <a:avLst/>
          </a:prstGeom>
          <a:ln w="0">
            <a:noFill/>
          </a:ln>
        </p:spPr>
      </p:pic>
      <p:sp>
        <p:nvSpPr>
          <p:cNvPr id="207" name="Retângulo 9"/>
          <p:cNvSpPr/>
          <p:nvPr/>
        </p:nvSpPr>
        <p:spPr>
          <a:xfrm flipH="1">
            <a:off x="7197480" y="1541880"/>
            <a:ext cx="1078200" cy="13658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Picture 4" descr="A pseudo-softmax function for hardware-based high speed image  classification | Scientific Reports"/>
          <p:cNvPicPr/>
          <p:nvPr/>
        </p:nvPicPr>
        <p:blipFill>
          <a:blip r:embed="rId3"/>
          <a:stretch/>
        </p:blipFill>
        <p:spPr>
          <a:xfrm>
            <a:off x="5483160" y="3679200"/>
            <a:ext cx="4051080" cy="1938960"/>
          </a:xfrm>
          <a:prstGeom prst="rect">
            <a:avLst/>
          </a:prstGeom>
          <a:ln w="0">
            <a:noFill/>
          </a:ln>
        </p:spPr>
      </p:pic>
      <p:sp>
        <p:nvSpPr>
          <p:cNvPr id="209" name="Text Box 3"/>
          <p:cNvSpPr/>
          <p:nvPr/>
        </p:nvSpPr>
        <p:spPr>
          <a:xfrm>
            <a:off x="360000" y="1636560"/>
            <a:ext cx="4794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Softmax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8160" cy="460728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Filtros e Características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6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0720" cy="894240"/>
          </a:xfrm>
          <a:prstGeom prst="rect">
            <a:avLst/>
          </a:prstGeom>
          <a:ln w="0">
            <a:noFill/>
          </a:ln>
        </p:spPr>
      </p:pic>
      <p:sp>
        <p:nvSpPr>
          <p:cNvPr id="217" name="Seta: para a Direita 6"/>
          <p:cNvSpPr/>
          <p:nvPr/>
        </p:nvSpPr>
        <p:spPr>
          <a:xfrm>
            <a:off x="1231920" y="4228200"/>
            <a:ext cx="8482320" cy="33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Paramêtros</a:t>
            </a:r>
            <a:endParaRPr b="0" lang="en-US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Paramêtros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23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8160" cy="2156760"/>
          </a:xfrm>
          <a:prstGeom prst="rect">
            <a:avLst/>
          </a:prstGeom>
          <a:ln w="0"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en-US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en-US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en-US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en-US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29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1480" cy="2010960"/>
          </a:xfrm>
          <a:prstGeom prst="rect">
            <a:avLst/>
          </a:prstGeom>
          <a:ln w="0"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360000" y="17503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5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0920" cy="3483000"/>
          </a:xfrm>
          <a:prstGeom prst="rect">
            <a:avLst/>
          </a:prstGeom>
          <a:ln w="0"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m 8" descr=""/>
          <p:cNvPicPr/>
          <p:nvPr/>
        </p:nvPicPr>
        <p:blipFill>
          <a:blip r:embed="rId1"/>
          <a:stretch/>
        </p:blipFill>
        <p:spPr>
          <a:xfrm>
            <a:off x="897120" y="3573000"/>
            <a:ext cx="8094240" cy="3207600"/>
          </a:xfrm>
          <a:prstGeom prst="rect">
            <a:avLst/>
          </a:prstGeom>
          <a:ln w="0">
            <a:noFill/>
          </a:ln>
        </p:spPr>
      </p:pic>
      <p:sp>
        <p:nvSpPr>
          <p:cNvPr id="240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360000" y="16146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43" name="Picture 4" descr="ImageNet Dataset | Papers With Code"/>
          <p:cNvPicPr/>
          <p:nvPr/>
        </p:nvPicPr>
        <p:blipFill>
          <a:blip r:embed="rId2"/>
          <a:stretch/>
        </p:blipFill>
        <p:spPr>
          <a:xfrm>
            <a:off x="6059880" y="1595880"/>
            <a:ext cx="3627000" cy="3627000"/>
          </a:xfrm>
          <a:prstGeom prst="rect">
            <a:avLst/>
          </a:prstGeom>
          <a:ln w="0">
            <a:noFill/>
          </a:ln>
        </p:spPr>
      </p:pic>
      <p:sp>
        <p:nvSpPr>
          <p:cNvPr id="244" name="CustomShape 4"/>
          <p:cNvSpPr/>
          <p:nvPr/>
        </p:nvSpPr>
        <p:spPr>
          <a:xfrm>
            <a:off x="512280" y="163836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en-US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en-US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Imagens  (Treino)</a:t>
            </a:r>
            <a:endParaRPr b="0" lang="en-US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Imagens (Validação)</a:t>
            </a:r>
            <a:endParaRPr b="0" lang="en-US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Imagens (Teste)</a:t>
            </a:r>
            <a:endParaRPr b="0" lang="en-US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Codificação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360000" y="16146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450000" y="185148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62160" y="3480480"/>
            <a:ext cx="9354240" cy="7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Overfitting, Aumento de Dados e Transfer Learning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4" name="Text Box 3"/>
          <p:cNvSpPr/>
          <p:nvPr/>
        </p:nvSpPr>
        <p:spPr>
          <a:xfrm>
            <a:off x="360000" y="163836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5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421720" y="2966040"/>
            <a:ext cx="5096160" cy="3821400"/>
          </a:xfrm>
          <a:prstGeom prst="rect">
            <a:avLst/>
          </a:prstGeom>
          <a:ln w="0">
            <a:noFill/>
          </a:ln>
        </p:spPr>
      </p:pic>
      <p:pic>
        <p:nvPicPr>
          <p:cNvPr id="256" name="Imagem 10" descr=""/>
          <p:cNvPicPr/>
          <p:nvPr/>
        </p:nvPicPr>
        <p:blipFill>
          <a:blip r:embed="rId2"/>
          <a:stretch/>
        </p:blipFill>
        <p:spPr>
          <a:xfrm>
            <a:off x="5581800" y="1541880"/>
            <a:ext cx="3834000" cy="1365840"/>
          </a:xfrm>
          <a:prstGeom prst="rect">
            <a:avLst/>
          </a:prstGeom>
          <a:ln w="0">
            <a:noFill/>
          </a:ln>
        </p:spPr>
      </p:pic>
      <p:sp>
        <p:nvSpPr>
          <p:cNvPr id="257" name="Retângulo 11"/>
          <p:cNvSpPr/>
          <p:nvPr/>
        </p:nvSpPr>
        <p:spPr>
          <a:xfrm flipH="1">
            <a:off x="6127200" y="1541880"/>
            <a:ext cx="3345480" cy="13658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62" name="Picture 2" descr="Backward Propagation | Backward Propagation Working in Neural Network"/>
          <p:cNvPicPr/>
          <p:nvPr/>
        </p:nvPicPr>
        <p:blipFill>
          <a:blip r:embed="rId1"/>
          <a:stretch/>
        </p:blipFill>
        <p:spPr>
          <a:xfrm>
            <a:off x="1777320" y="2619000"/>
            <a:ext cx="6970320" cy="4264920"/>
          </a:xfrm>
          <a:prstGeom prst="rect">
            <a:avLst/>
          </a:prstGeom>
          <a:ln w="0"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5" name="Text Box 3"/>
          <p:cNvSpPr/>
          <p:nvPr/>
        </p:nvSpPr>
        <p:spPr>
          <a:xfrm>
            <a:off x="360000" y="163836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Feed-Forward and Back Propagation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6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Antes do “deep”…..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5" name="CaixaDeTexto 1"/>
          <p:cNvSpPr/>
          <p:nvPr/>
        </p:nvSpPr>
        <p:spPr>
          <a:xfrm>
            <a:off x="200160" y="1689840"/>
            <a:ext cx="951480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Problema: Interpretar relações em altas dimensionalidades (i.e Imagens, Aúdios)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Solução: Descritores de características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Então, um modelo computacional aprende a representação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Interpretação humana é limitada a baixas dimensionalidades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6" name="Picture 8" descr=""/>
          <p:cNvPicPr/>
          <p:nvPr/>
        </p:nvPicPr>
        <p:blipFill>
          <a:blip r:embed="rId1"/>
          <a:stretch/>
        </p:blipFill>
        <p:spPr>
          <a:xfrm>
            <a:off x="2424600" y="4177440"/>
            <a:ext cx="4890240" cy="70344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9" descr=""/>
          <p:cNvPicPr/>
          <p:nvPr/>
        </p:nvPicPr>
        <p:blipFill>
          <a:blip r:embed="rId2"/>
          <a:stretch/>
        </p:blipFill>
        <p:spPr>
          <a:xfrm>
            <a:off x="914400" y="5357880"/>
            <a:ext cx="3193200" cy="127116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10" descr=""/>
          <p:cNvPicPr/>
          <p:nvPr/>
        </p:nvPicPr>
        <p:blipFill>
          <a:blip r:embed="rId3"/>
          <a:stretch/>
        </p:blipFill>
        <p:spPr>
          <a:xfrm>
            <a:off x="5410800" y="5919120"/>
            <a:ext cx="3118320" cy="92880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11" descr=""/>
          <p:cNvPicPr/>
          <p:nvPr/>
        </p:nvPicPr>
        <p:blipFill>
          <a:blip r:embed="rId4"/>
          <a:stretch/>
        </p:blipFill>
        <p:spPr>
          <a:xfrm>
            <a:off x="4836600" y="4881240"/>
            <a:ext cx="4611960" cy="1025640"/>
          </a:xfrm>
          <a:prstGeom prst="rect">
            <a:avLst/>
          </a:prstGeom>
          <a:ln w="0">
            <a:noFill/>
          </a:ln>
        </p:spPr>
      </p:pic>
      <p:sp>
        <p:nvSpPr>
          <p:cNvPr id="100" name="CustomShape 12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3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Sobre-Ajuste (Overfitting)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68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69" name="Picture 2" descr="How to Identify Overfitting Machine Learning Models in Scikit-Learn"/>
          <p:cNvPicPr/>
          <p:nvPr/>
        </p:nvPicPr>
        <p:blipFill>
          <a:blip r:embed="rId1"/>
          <a:stretch/>
        </p:blipFill>
        <p:spPr>
          <a:xfrm>
            <a:off x="3561840" y="4145400"/>
            <a:ext cx="3601800" cy="2701080"/>
          </a:xfrm>
          <a:prstGeom prst="rect">
            <a:avLst/>
          </a:prstGeom>
          <a:ln w="0">
            <a:noFill/>
          </a:ln>
        </p:spPr>
      </p:pic>
      <p:pic>
        <p:nvPicPr>
          <p:cNvPr id="270" name="Picture 4" descr="Overfitting e underfitting em Machine Learning - ABRACD - ASSOCIAÇÃO  BRASILEIRA DE CIÊNCIA DE DADOS"/>
          <p:cNvPicPr/>
          <p:nvPr/>
        </p:nvPicPr>
        <p:blipFill>
          <a:blip r:embed="rId2"/>
          <a:stretch/>
        </p:blipFill>
        <p:spPr>
          <a:xfrm>
            <a:off x="2125440" y="2140200"/>
            <a:ext cx="6474600" cy="2248920"/>
          </a:xfrm>
          <a:prstGeom prst="rect">
            <a:avLst/>
          </a:prstGeom>
          <a:ln w="0">
            <a:noFill/>
          </a:ln>
        </p:spPr>
      </p:pic>
      <p:sp>
        <p:nvSpPr>
          <p:cNvPr id="271" name="Text Box 3"/>
          <p:cNvSpPr/>
          <p:nvPr/>
        </p:nvSpPr>
        <p:spPr>
          <a:xfrm>
            <a:off x="360000" y="1636560"/>
            <a:ext cx="4794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Generalização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Data Augmentation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76" name="Picture 2" descr="Data Augmentation. Data augmentation in data analysis are… | by Hamdi  Ghorbel | Medium"/>
          <p:cNvPicPr/>
          <p:nvPr/>
        </p:nvPicPr>
        <p:blipFill>
          <a:blip r:embed="rId1"/>
          <a:stretch/>
        </p:blipFill>
        <p:spPr>
          <a:xfrm>
            <a:off x="544320" y="2518560"/>
            <a:ext cx="4794120" cy="343512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6" descr="Data Augmentation | Papers With Code"/>
          <p:cNvPicPr/>
          <p:nvPr/>
        </p:nvPicPr>
        <p:blipFill>
          <a:blip r:embed="rId2"/>
          <a:stretch/>
        </p:blipFill>
        <p:spPr>
          <a:xfrm>
            <a:off x="5839920" y="2674800"/>
            <a:ext cx="3535200" cy="3122640"/>
          </a:xfrm>
          <a:prstGeom prst="rect">
            <a:avLst/>
          </a:prstGeom>
          <a:ln w="0">
            <a:noFill/>
          </a:ln>
        </p:spPr>
      </p:pic>
      <p:sp>
        <p:nvSpPr>
          <p:cNvPr id="278" name="Text Box 3"/>
          <p:cNvSpPr/>
          <p:nvPr/>
        </p:nvSpPr>
        <p:spPr>
          <a:xfrm>
            <a:off x="360000" y="1636560"/>
            <a:ext cx="4794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dados sintéticos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Dropout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5" name="Picture 4" descr="Understanding Dropout. One particular layers that are useful… | by Roan  Gylberth | Konvergen.AI | Medium"/>
          <p:cNvPicPr/>
          <p:nvPr/>
        </p:nvPicPr>
        <p:blipFill>
          <a:blip r:embed="rId1"/>
          <a:stretch/>
        </p:blipFill>
        <p:spPr>
          <a:xfrm>
            <a:off x="1164600" y="2170440"/>
            <a:ext cx="7749000" cy="4074840"/>
          </a:xfrm>
          <a:prstGeom prst="rect">
            <a:avLst/>
          </a:prstGeom>
          <a:ln w="0">
            <a:noFill/>
          </a:ln>
        </p:spPr>
      </p:pic>
      <p:sp>
        <p:nvSpPr>
          <p:cNvPr id="286" name="Text Box 3"/>
          <p:cNvSpPr/>
          <p:nvPr/>
        </p:nvSpPr>
        <p:spPr>
          <a:xfrm>
            <a:off x="360000" y="1636560"/>
            <a:ext cx="4794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Eliminação de Pesos e Neurônios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Transfer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89" name="Text Box 3"/>
          <p:cNvSpPr/>
          <p:nvPr/>
        </p:nvSpPr>
        <p:spPr>
          <a:xfrm>
            <a:off x="360000" y="1636560"/>
            <a:ext cx="824940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Compartilhamento de Pesos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Pesos de Convolução são congelados (ou não) durante o treinamento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90" name="Imagem 8" descr=""/>
          <p:cNvPicPr/>
          <p:nvPr/>
        </p:nvPicPr>
        <p:blipFill>
          <a:blip r:embed="rId1"/>
          <a:stretch/>
        </p:blipFill>
        <p:spPr>
          <a:xfrm>
            <a:off x="1119960" y="2565360"/>
            <a:ext cx="7833960" cy="4127400"/>
          </a:xfrm>
          <a:prstGeom prst="rect">
            <a:avLst/>
          </a:prstGeom>
          <a:ln w="0"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97" name="Text Box 3"/>
          <p:cNvSpPr/>
          <p:nvPr/>
        </p:nvSpPr>
        <p:spPr>
          <a:xfrm>
            <a:off x="360000" y="1636560"/>
            <a:ext cx="7080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Tradicional vs Deep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360000" y="198000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Tradicional</a:t>
            </a: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04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699680" cy="1434960"/>
          </a:xfrm>
          <a:prstGeom prst="rect">
            <a:avLst/>
          </a:prstGeom>
          <a:ln w="0">
            <a:noFill/>
          </a:ln>
        </p:spPr>
      </p:pic>
      <p:pic>
        <p:nvPicPr>
          <p:cNvPr id="105" name="Imagem 2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699680" cy="1434960"/>
          </a:xfrm>
          <a:prstGeom prst="rect">
            <a:avLst/>
          </a:prstGeom>
          <a:ln w="0"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09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com Múltiplas Camadas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0" name="Picture 4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4840" cy="391176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4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Filtros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Profunda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5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8440" cy="2907720"/>
          </a:xfrm>
          <a:prstGeom prst="rect">
            <a:avLst/>
          </a:prstGeom>
          <a:ln w="0"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0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Quebra de paradigma em problemas de visão computacional</a:t>
            </a:r>
            <a:endParaRPr b="0" lang="en-US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(áudio, imagens, vídeo, etc.).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1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8000" cy="175536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09680" cy="3283920"/>
          </a:xfrm>
          <a:prstGeom prst="rect">
            <a:avLst/>
          </a:prstGeom>
          <a:ln w="0">
            <a:noFill/>
          </a:ln>
        </p:spPr>
      </p:pic>
      <p:sp>
        <p:nvSpPr>
          <p:cNvPr id="123" name="Text Box 7"/>
          <p:cNvSpPr/>
          <p:nvPr/>
        </p:nvSpPr>
        <p:spPr>
          <a:xfrm>
            <a:off x="5175360" y="2453400"/>
            <a:ext cx="69804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4" name="Text Box 8"/>
          <p:cNvSpPr/>
          <p:nvPr/>
        </p:nvSpPr>
        <p:spPr>
          <a:xfrm>
            <a:off x="6291360" y="2464560"/>
            <a:ext cx="1314000" cy="31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5" name="Text Box 9"/>
          <p:cNvSpPr/>
          <p:nvPr/>
        </p:nvSpPr>
        <p:spPr>
          <a:xfrm>
            <a:off x="7713720" y="2418480"/>
            <a:ext cx="1426680" cy="5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30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5840" cy="2987280"/>
          </a:xfrm>
          <a:prstGeom prst="rect">
            <a:avLst/>
          </a:prstGeom>
          <a:ln w="0">
            <a:noFill/>
          </a:ln>
        </p:spPr>
      </p:pic>
      <p:sp>
        <p:nvSpPr>
          <p:cNvPr id="131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 de Tecido </a:t>
            </a:r>
            <a:endParaRPr b="0" lang="en-US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Imagens Médicas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36" name="Text Box 3"/>
          <p:cNvSpPr/>
          <p:nvPr/>
        </p:nvSpPr>
        <p:spPr>
          <a:xfrm>
            <a:off x="360000" y="189108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Text Box 3"/>
          <p:cNvSpPr/>
          <p:nvPr/>
        </p:nvSpPr>
        <p:spPr>
          <a:xfrm>
            <a:off x="1143720" y="1065960"/>
            <a:ext cx="831636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en-US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8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6760" cy="193464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3840" cy="178380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7960" cy="191880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6066</TotalTime>
  <Application>LibreOffice/7.3.7.2$Linux_X86_64 LibreOffice_project/30$Build-2</Application>
  <AppVersion>15.0000</AppVersion>
  <Words>811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2024-08-13T17:12:05Z</dcterms:modified>
  <cp:revision>158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